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  <p:sldMasterId id="2147484534" r:id="rId2"/>
  </p:sldMasterIdLst>
  <p:notesMasterIdLst>
    <p:notesMasterId r:id="rId10"/>
  </p:notesMasterIdLst>
  <p:handoutMasterIdLst>
    <p:handoutMasterId r:id="rId11"/>
  </p:handoutMasterIdLst>
  <p:sldIdLst>
    <p:sldId id="508" r:id="rId3"/>
    <p:sldId id="2215" r:id="rId4"/>
    <p:sldId id="2213" r:id="rId5"/>
    <p:sldId id="2211" r:id="rId6"/>
    <p:sldId id="2209" r:id="rId7"/>
    <p:sldId id="2159" r:id="rId8"/>
    <p:sldId id="2210" r:id="rId9"/>
  </p:sldIdLst>
  <p:sldSz cx="9144000" cy="6858000" type="screen4x3"/>
  <p:notesSz cx="7010400" cy="92964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cción sin título" id="{BCF8D5BE-5BE6-446D-BF13-00C8D6D0AF59}">
          <p14:sldIdLst>
            <p14:sldId id="508"/>
            <p14:sldId id="2215"/>
            <p14:sldId id="2213"/>
            <p14:sldId id="2211"/>
            <p14:sldId id="2209"/>
            <p14:sldId id="2159"/>
            <p14:sldId id="2210"/>
          </p14:sldIdLst>
        </p14:section>
      </p14:sectionLst>
    </p:ext>
    <p:ext uri="{EFAFB233-063F-42B5-8137-9DF3F51BA10A}">
      <p15:sldGuideLst xmlns:p15="http://schemas.microsoft.com/office/powerpoint/2012/main" xmlns="">
        <p15:guide id="2" pos="288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37A9FF"/>
    <a:srgbClr val="D2DF57"/>
    <a:srgbClr val="FFCCFF"/>
    <a:srgbClr val="FF99CC"/>
    <a:srgbClr val="FFFF66"/>
    <a:srgbClr val="81DEFF"/>
    <a:srgbClr val="E74FD5"/>
    <a:srgbClr val="FF999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Estilo claro 2 - Acento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29" autoAdjust="0"/>
    <p:restoredTop sz="95482" autoAdjust="0"/>
  </p:normalViewPr>
  <p:slideViewPr>
    <p:cSldViewPr showGuides="1">
      <p:cViewPr>
        <p:scale>
          <a:sx n="63" d="100"/>
          <a:sy n="63" d="100"/>
        </p:scale>
        <p:origin x="-49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8604" cy="466752"/>
          </a:xfrm>
          <a:prstGeom prst="rect">
            <a:avLst/>
          </a:prstGeom>
        </p:spPr>
        <p:txBody>
          <a:bodyPr vert="horz" lIns="90416" tIns="45208" rIns="90416" bIns="45208" rtlCol="0"/>
          <a:lstStyle>
            <a:lvl1pPr algn="l">
              <a:defRPr sz="1200"/>
            </a:lvl1pPr>
          </a:lstStyle>
          <a:p>
            <a:endParaRPr lang="es-NI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160" y="2"/>
            <a:ext cx="3038604" cy="466752"/>
          </a:xfrm>
          <a:prstGeom prst="rect">
            <a:avLst/>
          </a:prstGeom>
        </p:spPr>
        <p:txBody>
          <a:bodyPr vert="horz" lIns="90416" tIns="45208" rIns="90416" bIns="45208" rtlCol="0"/>
          <a:lstStyle>
            <a:lvl1pPr algn="r">
              <a:defRPr sz="1200"/>
            </a:lvl1pPr>
          </a:lstStyle>
          <a:p>
            <a:fld id="{61F6046B-0548-449D-BFD3-0A35A96362DE}" type="datetimeFigureOut">
              <a:rPr lang="es-NI" smtClean="0"/>
              <a:t>14/07/2023</a:t>
            </a:fld>
            <a:endParaRPr lang="es-NI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648"/>
            <a:ext cx="3038604" cy="466752"/>
          </a:xfrm>
          <a:prstGeom prst="rect">
            <a:avLst/>
          </a:prstGeom>
        </p:spPr>
        <p:txBody>
          <a:bodyPr vert="horz" lIns="90416" tIns="45208" rIns="90416" bIns="45208" rtlCol="0" anchor="b"/>
          <a:lstStyle>
            <a:lvl1pPr algn="l">
              <a:defRPr sz="1200"/>
            </a:lvl1pPr>
          </a:lstStyle>
          <a:p>
            <a:endParaRPr lang="es-NI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160" y="8829648"/>
            <a:ext cx="3038604" cy="466752"/>
          </a:xfrm>
          <a:prstGeom prst="rect">
            <a:avLst/>
          </a:prstGeom>
        </p:spPr>
        <p:txBody>
          <a:bodyPr vert="horz" lIns="90416" tIns="45208" rIns="90416" bIns="45208" rtlCol="0" anchor="b"/>
          <a:lstStyle>
            <a:lvl1pPr algn="r">
              <a:defRPr sz="1200"/>
            </a:lvl1pPr>
          </a:lstStyle>
          <a:p>
            <a:fld id="{0D27F193-C916-47F2-A78F-106D60CB1303}" type="slidenum">
              <a:rPr lang="es-NI" smtClean="0"/>
              <a:t>‹Nº›</a:t>
            </a:fld>
            <a:endParaRPr lang="es-NI" dirty="0"/>
          </a:p>
        </p:txBody>
      </p:sp>
    </p:spTree>
    <p:extLst>
      <p:ext uri="{BB962C8B-B14F-4D97-AF65-F5344CB8AC3E}">
        <p14:creationId xmlns:p14="http://schemas.microsoft.com/office/powerpoint/2010/main" val="3686655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13" tIns="45207" rIns="90413" bIns="4520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40" y="2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13" tIns="45207" rIns="90413" bIns="4520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2688" y="698500"/>
            <a:ext cx="4645025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2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13" tIns="45207" rIns="90413" bIns="452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2995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13" tIns="45207" rIns="90413" bIns="4520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40" y="882995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13" tIns="45207" rIns="90413" bIns="4520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979BE99-2DB2-4492-8A16-FC626702F2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362701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NI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79BE99-2DB2-4492-8A16-FC626702F2F3}" type="slidenum">
              <a:rPr lang="es-ES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210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NI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79BE99-2DB2-4492-8A16-FC626702F2F3}" type="slidenum">
              <a:rPr lang="es-ES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589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19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85751" y="142875"/>
            <a:ext cx="1214438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1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C023D-75DF-4805-8865-C6833548DD7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F8867-CBC0-49C3-9177-ECD1714614D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2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62FDF-F6BE-4D9A-B8E6-C4CEDEFC74B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35CB5-FE21-468C-9E37-CA72FD33BEF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061281-93F0-4141-905F-895435A5E34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00EC1-820C-4EBA-8A6E-390129D1DC0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A80B6-48C0-40FC-AC6A-FAA06D09E89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7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E8FA1-2910-434A-98D2-FC961FA45B8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821B7-13C1-4981-8AA6-927BBC4C8B1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E3F5D-25CC-472C-B7DB-DE654BF1159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1722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1722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62B26-2A12-4121-950D-C85FAC9B0A7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onector recto"/>
          <p:cNvSpPr>
            <a:spLocks noChangeShapeType="1"/>
          </p:cNvSpPr>
          <p:nvPr/>
        </p:nvSpPr>
        <p:spPr bwMode="auto">
          <a:xfrm>
            <a:off x="514350" y="534992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37"/>
            <a:ext cx="8458200" cy="1222375"/>
          </a:xfrm>
        </p:spPr>
        <p:txBody>
          <a:bodyPr anchor="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5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13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93FEF-9F8F-4859-BCD4-40B9D4E1E8A4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65539"/>
      </p:ext>
    </p:extLst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3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13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4D531-3E4F-40A5-9F02-E11A9954C707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793469"/>
      </p:ext>
    </p:extLst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onector recto"/>
          <p:cNvSpPr>
            <a:spLocks noChangeShapeType="1"/>
          </p:cNvSpPr>
          <p:nvPr/>
        </p:nvSpPr>
        <p:spPr bwMode="auto">
          <a:xfrm>
            <a:off x="514350" y="3444904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7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5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9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5F504-FD6D-4DCA-BBF8-21575B466B84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540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440A7-31B9-4CF6-8C7F-4148D6CE86F5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628940"/>
      </p:ext>
    </p:extLst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601982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5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5" y="1316063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63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8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E4E16-4DA1-428A-B455-C5D4F46882BC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703867"/>
      </p:ext>
    </p:extLst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53F1C-B4D7-42A6-B634-3A7547198879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23721"/>
      </p:ext>
    </p:extLst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3AF16-7137-4C83-A70B-2FC9F781D36B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328829"/>
      </p:ext>
    </p:extLst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514350" y="5849143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2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98F62-1D21-4E6A-BC64-147ACE453F35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753250"/>
      </p:ext>
    </p:extLst>
  </p:cSld>
  <p:clrMapOvr>
    <a:masterClrMapping/>
  </p:clrMapOvr>
  <p:transition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dirty="0"/>
              <a:t>Haga clic en el icono para agregar una imagen</a:t>
            </a:r>
            <a:endParaRPr lang="en-US" noProof="0" dirty="0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8B8B6-4ED4-4F90-B5D2-4B7E3CF5B98C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886265"/>
      </p:ext>
    </p:extLst>
  </p:cSld>
  <p:clrMapOvr>
    <a:masterClrMapping/>
  </p:clrMapOvr>
  <p:transition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44338-51BD-4BEE-9A96-DC02A53E8F29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07478"/>
      </p:ext>
    </p:extLst>
  </p:cSld>
  <p:clrMapOvr>
    <a:masterClrMapping/>
  </p:clrMapOvr>
  <p:transition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9"/>
            <a:ext cx="18288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9"/>
            <a:ext cx="6248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54A89-4400-4C37-AD9F-FC71391ABDD8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611311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rgbClr val="000099"/>
            </a:gs>
            <a:gs pos="2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0"/>
          <p:cNvSpPr>
            <a:spLocks/>
          </p:cNvSpPr>
          <p:nvPr/>
        </p:nvSpPr>
        <p:spPr bwMode="white">
          <a:xfrm>
            <a:off x="971552" y="-9525"/>
            <a:ext cx="8353425" cy="6880225"/>
          </a:xfrm>
          <a:custGeom>
            <a:avLst/>
            <a:gdLst/>
            <a:ahLst/>
            <a:cxnLst>
              <a:cxn ang="0">
                <a:pos x="148" y="0"/>
              </a:cxn>
              <a:cxn ang="0">
                <a:pos x="561" y="193"/>
              </a:cxn>
              <a:cxn ang="0">
                <a:pos x="943" y="501"/>
              </a:cxn>
              <a:cxn ang="0">
                <a:pos x="1221" y="967"/>
              </a:cxn>
              <a:cxn ang="0">
                <a:pos x="1413" y="1630"/>
              </a:cxn>
              <a:cxn ang="0">
                <a:pos x="1290" y="2660"/>
              </a:cxn>
              <a:cxn ang="0">
                <a:pos x="0" y="4342"/>
              </a:cxn>
              <a:cxn ang="0">
                <a:pos x="4349" y="4342"/>
              </a:cxn>
              <a:cxn ang="0">
                <a:pos x="4362" y="7"/>
              </a:cxn>
              <a:cxn ang="0">
                <a:pos x="148" y="0"/>
              </a:cxn>
            </a:cxnLst>
            <a:rect l="0" t="0" r="r" b="b"/>
            <a:pathLst>
              <a:path w="4362" h="4342">
                <a:moveTo>
                  <a:pt x="148" y="0"/>
                </a:moveTo>
                <a:lnTo>
                  <a:pt x="561" y="193"/>
                </a:lnTo>
                <a:lnTo>
                  <a:pt x="943" y="501"/>
                </a:lnTo>
                <a:lnTo>
                  <a:pt x="1221" y="967"/>
                </a:lnTo>
                <a:lnTo>
                  <a:pt x="1413" y="1630"/>
                </a:lnTo>
                <a:lnTo>
                  <a:pt x="1290" y="2660"/>
                </a:lnTo>
                <a:lnTo>
                  <a:pt x="0" y="4342"/>
                </a:lnTo>
                <a:lnTo>
                  <a:pt x="4349" y="4342"/>
                </a:lnTo>
                <a:lnTo>
                  <a:pt x="4362" y="7"/>
                </a:lnTo>
                <a:lnTo>
                  <a:pt x="148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sp>
        <p:nvSpPr>
          <p:cNvPr id="13" name="Rectangle 62"/>
          <p:cNvSpPr>
            <a:spLocks noChangeArrowheads="1"/>
          </p:cNvSpPr>
          <p:nvPr/>
        </p:nvSpPr>
        <p:spPr bwMode="grayWhite">
          <a:xfrm>
            <a:off x="3563951" y="3933825"/>
            <a:ext cx="5595937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sp>
        <p:nvSpPr>
          <p:cNvPr id="14" name="Line 63"/>
          <p:cNvSpPr>
            <a:spLocks noChangeShapeType="1"/>
          </p:cNvSpPr>
          <p:nvPr/>
        </p:nvSpPr>
        <p:spPr bwMode="grayWhite">
          <a:xfrm>
            <a:off x="3635388" y="3933825"/>
            <a:ext cx="55086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sp>
        <p:nvSpPr>
          <p:cNvPr id="15" name="Line 64"/>
          <p:cNvSpPr>
            <a:spLocks noChangeShapeType="1"/>
          </p:cNvSpPr>
          <p:nvPr/>
        </p:nvSpPr>
        <p:spPr bwMode="grayWhite">
          <a:xfrm>
            <a:off x="3492501" y="4365625"/>
            <a:ext cx="56515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sp>
        <p:nvSpPr>
          <p:cNvPr id="16" name="Freeform 61"/>
          <p:cNvSpPr>
            <a:spLocks/>
          </p:cNvSpPr>
          <p:nvPr/>
        </p:nvSpPr>
        <p:spPr bwMode="gray">
          <a:xfrm>
            <a:off x="-612775" y="2"/>
            <a:ext cx="4608513" cy="6881813"/>
          </a:xfrm>
          <a:custGeom>
            <a:avLst/>
            <a:gdLst/>
            <a:ahLst/>
            <a:cxnLst>
              <a:cxn ang="0">
                <a:pos x="858" y="0"/>
              </a:cxn>
              <a:cxn ang="0">
                <a:pos x="1984" y="2583"/>
              </a:cxn>
              <a:cxn ang="0">
                <a:pos x="0" y="4327"/>
              </a:cxn>
              <a:cxn ang="0">
                <a:pos x="1208" y="4335"/>
              </a:cxn>
              <a:cxn ang="0">
                <a:pos x="2272" y="2567"/>
              </a:cxn>
              <a:cxn ang="0">
                <a:pos x="998" y="3"/>
              </a:cxn>
              <a:cxn ang="0">
                <a:pos x="858" y="0"/>
              </a:cxn>
            </a:cxnLst>
            <a:rect l="0" t="0" r="r" b="b"/>
            <a:pathLst>
              <a:path w="2408" h="4335">
                <a:moveTo>
                  <a:pt x="858" y="0"/>
                </a:moveTo>
                <a:cubicBezTo>
                  <a:pt x="2020" y="270"/>
                  <a:pt x="2408" y="1631"/>
                  <a:pt x="1984" y="2583"/>
                </a:cubicBezTo>
                <a:cubicBezTo>
                  <a:pt x="1560" y="3535"/>
                  <a:pt x="880" y="3976"/>
                  <a:pt x="0" y="4327"/>
                </a:cubicBezTo>
                <a:lnTo>
                  <a:pt x="1208" y="4335"/>
                </a:lnTo>
                <a:cubicBezTo>
                  <a:pt x="1520" y="4079"/>
                  <a:pt x="2144" y="3343"/>
                  <a:pt x="2272" y="2567"/>
                </a:cubicBezTo>
                <a:cubicBezTo>
                  <a:pt x="2400" y="1791"/>
                  <a:pt x="2278" y="419"/>
                  <a:pt x="998" y="3"/>
                </a:cubicBezTo>
                <a:lnTo>
                  <a:pt x="858" y="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27451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  <p:sp>
        <p:nvSpPr>
          <p:cNvPr id="20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3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Haga clic para cambiar el estilo de título	</a:t>
            </a:r>
          </a:p>
        </p:txBody>
      </p:sp>
      <p:sp>
        <p:nvSpPr>
          <p:cNvPr id="17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77026"/>
            <a:ext cx="2133600" cy="2444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5867400" y="6477026"/>
            <a:ext cx="2895600" cy="2444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3429000" y="6477026"/>
            <a:ext cx="2133600" cy="2444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208FA436-4B85-4626-8A80-2A882CF629E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7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924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29" name="7 Marcador de texto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3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3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26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74B907DE-2AF2-4A48-9A3A-B0F72137D7D8}" type="slidenum">
              <a:rPr lang="es-ES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924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801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10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35" r:id="rId1"/>
    <p:sldLayoutId id="2147484536" r:id="rId2"/>
    <p:sldLayoutId id="2147484537" r:id="rId3"/>
    <p:sldLayoutId id="2147484538" r:id="rId4"/>
    <p:sldLayoutId id="2147484539" r:id="rId5"/>
    <p:sldLayoutId id="2147484540" r:id="rId6"/>
    <p:sldLayoutId id="2147484541" r:id="rId7"/>
    <p:sldLayoutId id="2147484542" r:id="rId8"/>
    <p:sldLayoutId id="2147484543" r:id="rId9"/>
    <p:sldLayoutId id="2147484544" r:id="rId10"/>
    <p:sldLayoutId id="2147484545" r:id="rId11"/>
  </p:sldLayoutIdLst>
  <p:transition>
    <p:fade thruBlk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microsoft.com/office/2007/relationships/hdphoto" Target="../media/hdphoto2.wdp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7.wdp"/><Relationship Id="rId5" Type="http://schemas.openxmlformats.org/officeDocument/2006/relationships/image" Target="../media/image15.png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9.wdp"/><Relationship Id="rId5" Type="http://schemas.openxmlformats.org/officeDocument/2006/relationships/image" Target="../media/image17.png"/><Relationship Id="rId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" descr="Resultado de imagen para charlas de educacion vial nicar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3" name="AutoShape 10" descr="Resultado de imagen para charlas de educacion vial nicar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11" name="AutoShape 4" descr="Plan Verano D´Amor 2019 | Policía Nacional"/>
          <p:cNvSpPr>
            <a:spLocks noChangeAspect="1" noChangeArrowheads="1"/>
          </p:cNvSpPr>
          <p:nvPr/>
        </p:nvSpPr>
        <p:spPr bwMode="auto">
          <a:xfrm>
            <a:off x="612774" y="312737"/>
            <a:ext cx="1580511" cy="158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NI" dirty="0"/>
          </a:p>
        </p:txBody>
      </p:sp>
      <p:sp>
        <p:nvSpPr>
          <p:cNvPr id="12" name="AutoShape 6" descr="Plan Verano D´Amor 2019 | Policía Nacional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NI" dirty="0"/>
          </a:p>
        </p:txBody>
      </p:sp>
      <p:sp>
        <p:nvSpPr>
          <p:cNvPr id="5" name="CuadroTexto 4"/>
          <p:cNvSpPr txBox="1"/>
          <p:nvPr/>
        </p:nvSpPr>
        <p:spPr>
          <a:xfrm>
            <a:off x="2873609" y="5949280"/>
            <a:ext cx="63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>
                <a:solidFill>
                  <a:schemeClr val="bg1"/>
                </a:solidFill>
              </a:rPr>
              <a:t>Período: del viernes 7 al jueves 13 de Julio 2023</a:t>
            </a:r>
          </a:p>
        </p:txBody>
      </p:sp>
      <p:pic>
        <p:nvPicPr>
          <p:cNvPr id="22" name="8 Imagen">
            <a:extLst>
              <a:ext uri="{FF2B5EF4-FFF2-40B4-BE49-F238E27FC236}">
                <a16:creationId xmlns:a16="http://schemas.microsoft.com/office/drawing/2014/main" xmlns="" id="{A92CAF14-7214-4E6B-B3C4-9068467C6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102995"/>
            <a:ext cx="2010103" cy="254116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059832" y="3867344"/>
            <a:ext cx="61410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2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AVANCES</a:t>
            </a:r>
            <a:r>
              <a:rPr lang="es-ES" sz="2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 PARA LA CIRCULACIÓN SEGURA </a:t>
            </a:r>
            <a:endParaRPr lang="es-NI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CONDUCTORES Y PASAJEROS </a:t>
            </a:r>
            <a:endParaRPr lang="es-NI" sz="24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CAPONERAS ORIGINALES Y ADAPTADAS 2023</a:t>
            </a:r>
            <a:endParaRPr lang="es-NI" sz="1200" dirty="0">
              <a:solidFill>
                <a:schemeClr val="bg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7504" y="3645024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NI" sz="1600" b="1" dirty="0"/>
              <a:t>Honor – Seguridad - Servicio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C782170E-2E13-491B-B439-5C4E5D41ADF1}"/>
              </a:ext>
            </a:extLst>
          </p:cNvPr>
          <p:cNvGrpSpPr/>
          <p:nvPr/>
        </p:nvGrpSpPr>
        <p:grpSpPr>
          <a:xfrm>
            <a:off x="3779912" y="2204863"/>
            <a:ext cx="5364088" cy="1665079"/>
            <a:chOff x="2495875" y="1948691"/>
            <a:chExt cx="7438460" cy="1865609"/>
          </a:xfrm>
        </p:grpSpPr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xmlns="" id="{A51B3481-3785-4806-9914-A6F49A912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2126" y="1989731"/>
              <a:ext cx="2509156" cy="180975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xmlns="" id="{5AD28540-7B76-48B1-93EC-2C04EE34C82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32915" y="1977828"/>
              <a:ext cx="2501420" cy="18335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xmlns="" id="{FF1553BA-78ED-4AC7-BF4A-72B38E7CC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5875" y="1948691"/>
              <a:ext cx="2798412" cy="186560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0B7086BB-0C86-4720-AB1B-5EFCD8C727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207" y="209505"/>
            <a:ext cx="2591074" cy="194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5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8 Imagen">
            <a:extLst>
              <a:ext uri="{FF2B5EF4-FFF2-40B4-BE49-F238E27FC236}">
                <a16:creationId xmlns:a16="http://schemas.microsoft.com/office/drawing/2014/main" xmlns="" id="{A92CAF14-7214-4E6B-B3C4-9068467C6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0" y="115838"/>
            <a:ext cx="797891" cy="1003399"/>
          </a:xfrm>
          <a:prstGeom prst="rect">
            <a:avLst/>
          </a:prstGeom>
        </p:spPr>
      </p:pic>
      <p:sp>
        <p:nvSpPr>
          <p:cNvPr id="2" name="AutoShape 2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3" name="AutoShape 6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4" name="AutoShape 12" descr="Resultado de imagen para INATEC nicaragu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5" name="AutoShape 14" descr="Resultado de imagen para INATEC nicaragu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C034F7AF-C643-4ACD-A173-5CDA08B8F5B3}"/>
              </a:ext>
            </a:extLst>
          </p:cNvPr>
          <p:cNvSpPr/>
          <p:nvPr/>
        </p:nvSpPr>
        <p:spPr>
          <a:xfrm>
            <a:off x="755576" y="111630"/>
            <a:ext cx="7416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 PARA LA CIRCULACIÓN SEGURA  DE CONDUCTORES Y PASAJEROS DE CAPONERAS ORIGINALES Y ADAPTADAS</a:t>
            </a:r>
            <a:endParaRPr lang="es-NI" b="1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EB3DFD90-BD9E-4ED3-85C4-EFD966092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536" y="3933056"/>
            <a:ext cx="2630798" cy="1591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xmlns="" id="{31D2DFDB-4579-4511-9444-560905FF9A3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863"/>
          <a:stretch/>
        </p:blipFill>
        <p:spPr>
          <a:xfrm>
            <a:off x="3254457" y="3930707"/>
            <a:ext cx="2630798" cy="1591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BB3CEA9D-6A6D-4D09-812E-DD43428570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-1" r="15765" b="2914"/>
          <a:stretch/>
        </p:blipFill>
        <p:spPr bwMode="auto">
          <a:xfrm>
            <a:off x="7588883" y="102132"/>
            <a:ext cx="1167131" cy="97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xmlns="" id="{51C5F3A3-59FB-4DF2-AA51-FB31AA115B0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085"/>
          <a:stretch/>
        </p:blipFill>
        <p:spPr>
          <a:xfrm>
            <a:off x="6010016" y="3930707"/>
            <a:ext cx="2821320" cy="1591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xmlns="" id="{363D083D-AA91-4E26-B61F-B631501E69AB}"/>
              </a:ext>
            </a:extLst>
          </p:cNvPr>
          <p:cNvSpPr/>
          <p:nvPr/>
        </p:nvSpPr>
        <p:spPr>
          <a:xfrm>
            <a:off x="397680" y="1243957"/>
            <a:ext cx="83486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NI" sz="2400" b="1" dirty="0"/>
              <a:t>13 reuniones y 38 encuentros </a:t>
            </a:r>
            <a:r>
              <a:rPr lang="es-NI" sz="2400" dirty="0"/>
              <a:t>se realizaron en este período </a:t>
            </a:r>
            <a:r>
              <a:rPr lang="es-ES" sz="2400" dirty="0"/>
              <a:t>con miembros de </a:t>
            </a:r>
            <a:r>
              <a:rPr lang="es-NI" sz="2400" b="1" dirty="0"/>
              <a:t>Fetratranic, Central de Trabajadores por Cuenta Propia, Frente Nacional de los Trabajadores, Brigada Carlos Fonseca Amador</a:t>
            </a:r>
            <a:r>
              <a:rPr lang="es-NI" sz="2400" dirty="0"/>
              <a:t>, con el objetivo de coordinar los</a:t>
            </a:r>
            <a:r>
              <a:rPr lang="es-ES" sz="2400" dirty="0"/>
              <a:t> servicios y operación de caponeras originales y adaptadas.</a:t>
            </a:r>
            <a:endParaRPr lang="es-NI" sz="2400" dirty="0"/>
          </a:p>
        </p:txBody>
      </p:sp>
    </p:spTree>
    <p:extLst>
      <p:ext uri="{BB962C8B-B14F-4D97-AF65-F5344CB8AC3E}">
        <p14:creationId xmlns:p14="http://schemas.microsoft.com/office/powerpoint/2010/main" val="479128278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8 Imagen">
            <a:extLst>
              <a:ext uri="{FF2B5EF4-FFF2-40B4-BE49-F238E27FC236}">
                <a16:creationId xmlns:a16="http://schemas.microsoft.com/office/drawing/2014/main" xmlns="" id="{A92CAF14-7214-4E6B-B3C4-9068467C6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2" y="116631"/>
            <a:ext cx="797891" cy="1003399"/>
          </a:xfrm>
          <a:prstGeom prst="rect">
            <a:avLst/>
          </a:prstGeom>
        </p:spPr>
      </p:pic>
      <p:sp>
        <p:nvSpPr>
          <p:cNvPr id="2" name="AutoShape 2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3" name="AutoShape 6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4" name="AutoShape 12" descr="Resultado de imagen para INATEC nicaragu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5" name="AutoShape 14" descr="Resultado de imagen para INATEC nicaragu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6F145FC5-DF1B-4AA6-B66B-D2AAED6262B5}"/>
              </a:ext>
            </a:extLst>
          </p:cNvPr>
          <p:cNvSpPr/>
          <p:nvPr/>
        </p:nvSpPr>
        <p:spPr>
          <a:xfrm>
            <a:off x="755576" y="111630"/>
            <a:ext cx="7416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 PARA LA CIRCULACIÓN SEGURA  DE CONDUCTORES Y PASAJEROS DE CAPONERAS ORIGINALES Y ADAPTADAS</a:t>
            </a:r>
            <a:endParaRPr lang="es-NI" b="1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3A77B637-994B-4A16-A0DB-26C7F76A8D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2000"/>
                    </a14:imgEffect>
                  </a14:imgLayer>
                </a14:imgProps>
              </a:ext>
            </a:extLst>
          </a:blip>
          <a:srcRect b="11908"/>
          <a:stretch/>
        </p:blipFill>
        <p:spPr>
          <a:xfrm>
            <a:off x="2051720" y="3460430"/>
            <a:ext cx="4494867" cy="247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CFC742F2-A066-4DEB-BD54-9BAE2C2E1B8A}"/>
              </a:ext>
            </a:extLst>
          </p:cNvPr>
          <p:cNvSpPr/>
          <p:nvPr/>
        </p:nvSpPr>
        <p:spPr>
          <a:xfrm>
            <a:off x="328230" y="1349929"/>
            <a:ext cx="82715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/>
              <a:t>11,275 compañer@s entre propietari@s y </a:t>
            </a:r>
            <a:r>
              <a:rPr lang="es-ES" sz="2400" b="1" dirty="0" err="1"/>
              <a:t>conductor@s</a:t>
            </a:r>
            <a:r>
              <a:rPr lang="es-ES" sz="2400" b="1" dirty="0"/>
              <a:t> de caponeras participaron en 86 asambleas </a:t>
            </a:r>
            <a:r>
              <a:rPr lang="es-ES" sz="2400"/>
              <a:t>para darles a </a:t>
            </a:r>
            <a:r>
              <a:rPr lang="es-ES" sz="2400" dirty="0"/>
              <a:t>conocer los avances en el desarrollo del </a:t>
            </a:r>
            <a:r>
              <a:rPr lang="es-NI" sz="2400" dirty="0"/>
              <a:t>Plan de Circulación Segura de Caponeras Originales y Adaptadas.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B5339F12-11C3-4411-BCBA-21FCFB383F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-1" r="15765" b="2914"/>
          <a:stretch/>
        </p:blipFill>
        <p:spPr bwMode="auto">
          <a:xfrm>
            <a:off x="7588883" y="102132"/>
            <a:ext cx="1167131" cy="97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943605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8 Imagen">
            <a:extLst>
              <a:ext uri="{FF2B5EF4-FFF2-40B4-BE49-F238E27FC236}">
                <a16:creationId xmlns:a16="http://schemas.microsoft.com/office/drawing/2014/main" xmlns="" id="{A92CAF14-7214-4E6B-B3C4-9068467C6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2" y="116631"/>
            <a:ext cx="797891" cy="1003399"/>
          </a:xfrm>
          <a:prstGeom prst="rect">
            <a:avLst/>
          </a:prstGeom>
        </p:spPr>
      </p:pic>
      <p:sp>
        <p:nvSpPr>
          <p:cNvPr id="2" name="AutoShape 2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3" name="AutoShape 6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4" name="AutoShape 12" descr="Resultado de imagen para INATEC nicaragu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5" name="AutoShape 14" descr="Resultado de imagen para INATEC nicaragu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xmlns="" id="{34E2792C-69CD-4D47-8EB5-AD4A5D57CEBC}"/>
              </a:ext>
            </a:extLst>
          </p:cNvPr>
          <p:cNvSpPr/>
          <p:nvPr/>
        </p:nvSpPr>
        <p:spPr>
          <a:xfrm>
            <a:off x="755576" y="111630"/>
            <a:ext cx="7416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 PARA LA CIRCULACIÓN SEGURA  DE CONDUCTORES Y PASAJEROS DE CAPONERAS ORIGINALES Y ADAPTADAS</a:t>
            </a:r>
            <a:endParaRPr lang="es-NI" b="1" dirty="0">
              <a:solidFill>
                <a:schemeClr val="bg1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xmlns="" id="{CCF72B36-D25B-4C29-9C99-981BDD0F54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5175" y="4711755"/>
            <a:ext cx="3345092" cy="1720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CF953E96-1D19-495D-A9EE-3DA10CFC8C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2000"/>
                    </a14:imgEffect>
                  </a14:imgLayer>
                </a14:imgProps>
              </a:ext>
            </a:extLst>
          </a:blip>
          <a:srcRect t="17851" r="36613"/>
          <a:stretch/>
        </p:blipFill>
        <p:spPr>
          <a:xfrm>
            <a:off x="4823248" y="4711755"/>
            <a:ext cx="3326378" cy="1720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ABE15167-4226-4FCB-8C36-A9E0512DD6F4}"/>
              </a:ext>
            </a:extLst>
          </p:cNvPr>
          <p:cNvSpPr/>
          <p:nvPr/>
        </p:nvSpPr>
        <p:spPr>
          <a:xfrm>
            <a:off x="211930" y="1094986"/>
            <a:ext cx="85041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/>
              <a:t>Se efectuaron </a:t>
            </a:r>
            <a:r>
              <a:rPr lang="es-ES" sz="2200" b="1" dirty="0"/>
              <a:t>187</a:t>
            </a:r>
            <a:r>
              <a:rPr lang="es-ES" sz="2200" b="1" dirty="0">
                <a:solidFill>
                  <a:srgbClr val="FF0000"/>
                </a:solidFill>
              </a:rPr>
              <a:t> </a:t>
            </a:r>
            <a:r>
              <a:rPr lang="es-ES" sz="2200" b="1" dirty="0"/>
              <a:t>Seminarios de educación vial</a:t>
            </a:r>
            <a:r>
              <a:rPr lang="es-ES" sz="2200" dirty="0"/>
              <a:t>, con la participación de </a:t>
            </a:r>
            <a:r>
              <a:rPr lang="es-ES" sz="2200" b="1" dirty="0"/>
              <a:t>21,500 propietari@s y conductor@s de caponeras originales y adaptadas, </a:t>
            </a:r>
            <a:r>
              <a:rPr lang="es-ES" sz="2200" dirty="0"/>
              <a:t>en temas que incidan en:</a:t>
            </a:r>
          </a:p>
          <a:p>
            <a:pPr algn="just"/>
            <a:endParaRPr lang="es-ES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NI" sz="2200" dirty="0"/>
              <a:t>Respeto a las normas del Tránsito que fortalezcan la Seguridad Vial, con especial atención al cumplimiento de los límites de velocidad permitidos por la ley y respeto a los peatones.</a:t>
            </a:r>
            <a:endParaRPr lang="es-ES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dirty="0"/>
              <a:t>La calidad del servicio que prestan a tod@s l@s usuarios.</a:t>
            </a:r>
            <a:endParaRPr lang="es-NI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200" dirty="0"/>
              <a:t>Convivencia social y relaciones humanas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6BA41D8D-4627-4004-8508-AEFE6923B4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-1" r="15765" b="2914"/>
          <a:stretch/>
        </p:blipFill>
        <p:spPr bwMode="auto">
          <a:xfrm>
            <a:off x="7588883" y="102132"/>
            <a:ext cx="1167131" cy="97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5769664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8 Imagen">
            <a:extLst>
              <a:ext uri="{FF2B5EF4-FFF2-40B4-BE49-F238E27FC236}">
                <a16:creationId xmlns:a16="http://schemas.microsoft.com/office/drawing/2014/main" xmlns="" id="{A92CAF14-7214-4E6B-B3C4-9068467C63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2" y="116631"/>
            <a:ext cx="797891" cy="1003399"/>
          </a:xfrm>
          <a:prstGeom prst="rect">
            <a:avLst/>
          </a:prstGeom>
        </p:spPr>
      </p:pic>
      <p:sp>
        <p:nvSpPr>
          <p:cNvPr id="2" name="AutoShape 2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3" name="AutoShape 6" descr="Resultado de imagen para ministerio de la juventud nicar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4" name="AutoShape 12" descr="Resultado de imagen para INATEC nicaragu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5" name="AutoShape 14" descr="Resultado de imagen para INATEC nicaragu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/>
          </a:p>
        </p:txBody>
      </p:sp>
      <p:sp>
        <p:nvSpPr>
          <p:cNvPr id="16" name="Rectángulo 15"/>
          <p:cNvSpPr/>
          <p:nvPr/>
        </p:nvSpPr>
        <p:spPr>
          <a:xfrm>
            <a:off x="915693" y="227399"/>
            <a:ext cx="71846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INSPECCIONES TÉCNICAS GRATUITAS REALIZADAS </a:t>
            </a:r>
          </a:p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CAPONERAS ORIGINALES Y ADAPTADAS</a:t>
            </a:r>
            <a:endParaRPr lang="es-NI" b="1" dirty="0">
              <a:solidFill>
                <a:schemeClr val="bg1"/>
              </a:solidFill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xmlns="" id="{873C9128-773D-4B34-96CD-20942A2D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2000"/>
                    </a14:imgEffect>
                  </a14:imgLayer>
                </a14:imgProps>
              </a:ext>
            </a:extLst>
          </a:blip>
          <a:srcRect l="26375" r="22438"/>
          <a:stretch/>
        </p:blipFill>
        <p:spPr>
          <a:xfrm>
            <a:off x="4909457" y="3668688"/>
            <a:ext cx="3027337" cy="2856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A322511D-8809-4F49-953C-BC99423B4A4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36000"/>
                    </a14:imgEffect>
                  </a14:imgLayer>
                </a14:imgProps>
              </a:ext>
            </a:extLst>
          </a:blip>
          <a:srcRect r="19552"/>
          <a:stretch/>
        </p:blipFill>
        <p:spPr>
          <a:xfrm>
            <a:off x="1331640" y="3667210"/>
            <a:ext cx="3025109" cy="2858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xmlns="" id="{2FD1A57B-0641-4459-A764-609B6DFDEE95}"/>
              </a:ext>
            </a:extLst>
          </p:cNvPr>
          <p:cNvSpPr/>
          <p:nvPr/>
        </p:nvSpPr>
        <p:spPr>
          <a:xfrm>
            <a:off x="307975" y="1300617"/>
            <a:ext cx="84591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NI" sz="2800" dirty="0"/>
              <a:t>En esta segunda etapa se realizaron </a:t>
            </a:r>
            <a:r>
              <a:rPr lang="es-NI" sz="2800" b="1" dirty="0"/>
              <a:t>19,465 inspecciones técnicas mecánicas gratuitas</a:t>
            </a:r>
            <a:r>
              <a:rPr lang="es-NI" sz="2800" dirty="0"/>
              <a:t> a caponeras originales y adaptadas</a:t>
            </a:r>
            <a:r>
              <a:rPr lang="es-ES" sz="2800" dirty="0"/>
              <a:t>, de </a:t>
            </a:r>
            <a:r>
              <a:rPr lang="es-ES" sz="2800" b="1" dirty="0"/>
              <a:t>24,207 unidades inventariadas en 102 corredores del país</a:t>
            </a:r>
            <a:r>
              <a:rPr lang="es-ES" sz="2800" dirty="0"/>
              <a:t>.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810B612D-D556-42AB-8322-276AACDFCB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-1" r="15765" b="2914"/>
          <a:stretch/>
        </p:blipFill>
        <p:spPr bwMode="auto">
          <a:xfrm>
            <a:off x="7731152" y="139299"/>
            <a:ext cx="1167131" cy="97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5012772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 Imagen">
            <a:extLst>
              <a:ext uri="{FF2B5EF4-FFF2-40B4-BE49-F238E27FC236}">
                <a16:creationId xmlns:a16="http://schemas.microsoft.com/office/drawing/2014/main" xmlns="" id="{AC39F6A6-06AB-02F0-33F8-16ADC5FBA9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2" y="116631"/>
            <a:ext cx="797891" cy="100339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67544" y="1238943"/>
            <a:ext cx="8406139" cy="518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NI" sz="2800" b="1" dirty="0"/>
              <a:t>La Policía Nacional, el IRTRAMMA y las Alcaldías Municipales</a:t>
            </a:r>
            <a:r>
              <a:rPr lang="es-NI" sz="2800" dirty="0"/>
              <a:t>, continuamos trabajando en estrecha coordinación con organizaciones representativas de los propietarios y conductores de caponeras originales y adaptadas en el país, para mejorar la seguridad vial, proteger su vida e integridad física, así como de usuarios de la vía pública, en todo el territorio nacional.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xmlns="" id="{F982ED25-9B28-493D-AB20-D34953B2EA80}"/>
              </a:ext>
            </a:extLst>
          </p:cNvPr>
          <p:cNvSpPr/>
          <p:nvPr/>
        </p:nvSpPr>
        <p:spPr>
          <a:xfrm>
            <a:off x="755576" y="111630"/>
            <a:ext cx="7416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 PARA LA CIRCULACIÓN SEGURA  DE CONDUCTORES Y PASAJEROS DE CAPONERAS ORIGINALES Y ADAPTADAS</a:t>
            </a:r>
            <a:endParaRPr lang="es-NI" b="1" dirty="0">
              <a:solidFill>
                <a:schemeClr val="bg1"/>
              </a:solidFill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5B4099EF-99BF-4F04-A018-D7D97950F7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8" t="-1" r="15765" b="2914"/>
          <a:stretch/>
        </p:blipFill>
        <p:spPr bwMode="auto">
          <a:xfrm>
            <a:off x="7588883" y="102132"/>
            <a:ext cx="1167131" cy="97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613857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3ABB6BE0-0104-4805-AE31-2773D0204483}"/>
              </a:ext>
            </a:extLst>
          </p:cNvPr>
          <p:cNvSpPr txBox="1"/>
          <p:nvPr/>
        </p:nvSpPr>
        <p:spPr>
          <a:xfrm>
            <a:off x="251520" y="4005064"/>
            <a:ext cx="847609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endParaRPr lang="es-NI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NI" sz="2800" b="1" dirty="0">
                <a:latin typeface="Arial" panose="020B0604020202020204" pitchFamily="34" charset="0"/>
                <a:cs typeface="Arial" panose="020B0604020202020204" pitchFamily="34" charset="0"/>
              </a:rPr>
              <a:t> YO PROTEJO MI VIDA ¿Y VOS?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es-NI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s-NI" sz="2800" b="1" dirty="0">
                <a:latin typeface="Arial" panose="020B0604020202020204" pitchFamily="34" charset="0"/>
                <a:cs typeface="Arial" panose="020B0604020202020204" pitchFamily="34" charset="0"/>
              </a:rPr>
              <a:t> LA SEGURIDAD VIAL, ES RESPONSABILIDAD DE TOD@S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AF6511E9-5C41-44D8-B96A-FE868A1529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47177"/>
            <a:ext cx="5374533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685122"/>
      </p:ext>
    </p:extLst>
  </p:cSld>
  <p:clrMapOvr>
    <a:masterClrMapping/>
  </p:clrMapOvr>
  <p:transition>
    <p:fade thruBlk="1"/>
  </p:transition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6_cdb2004208gl">
  <a:themeElements>
    <a:clrScheme name="6_cdb2004208gl 1">
      <a:dk1>
        <a:srgbClr val="000000"/>
      </a:dk1>
      <a:lt1>
        <a:srgbClr val="FFFFFF"/>
      </a:lt1>
      <a:dk2>
        <a:srgbClr val="1129A1"/>
      </a:dk2>
      <a:lt2>
        <a:srgbClr val="C0C0C0"/>
      </a:lt2>
      <a:accent1>
        <a:srgbClr val="4987E3"/>
      </a:accent1>
      <a:accent2>
        <a:srgbClr val="CE701A"/>
      </a:accent2>
      <a:accent3>
        <a:srgbClr val="FFFFFF"/>
      </a:accent3>
      <a:accent4>
        <a:srgbClr val="000000"/>
      </a:accent4>
      <a:accent5>
        <a:srgbClr val="B1C3EF"/>
      </a:accent5>
      <a:accent6>
        <a:srgbClr val="BA6516"/>
      </a:accent6>
      <a:hlink>
        <a:srgbClr val="36A1B6"/>
      </a:hlink>
      <a:folHlink>
        <a:srgbClr val="9CC769"/>
      </a:folHlink>
    </a:clrScheme>
    <a:fontScheme name="6_cdb2004208g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db2004208gl 1">
        <a:dk1>
          <a:srgbClr val="000000"/>
        </a:dk1>
        <a:lt1>
          <a:srgbClr val="FFFFFF"/>
        </a:lt1>
        <a:dk2>
          <a:srgbClr val="1129A1"/>
        </a:dk2>
        <a:lt2>
          <a:srgbClr val="C0C0C0"/>
        </a:lt2>
        <a:accent1>
          <a:srgbClr val="4987E3"/>
        </a:accent1>
        <a:accent2>
          <a:srgbClr val="CE701A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A6516"/>
        </a:accent6>
        <a:hlink>
          <a:srgbClr val="36A1B6"/>
        </a:hlink>
        <a:folHlink>
          <a:srgbClr val="9CC7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db2004208gl 2">
        <a:dk1>
          <a:srgbClr val="000000"/>
        </a:dk1>
        <a:lt1>
          <a:srgbClr val="FFFFFF"/>
        </a:lt1>
        <a:dk2>
          <a:srgbClr val="351155"/>
        </a:dk2>
        <a:lt2>
          <a:srgbClr val="969696"/>
        </a:lt2>
        <a:accent1>
          <a:srgbClr val="7053CB"/>
        </a:accent1>
        <a:accent2>
          <a:srgbClr val="3282BE"/>
        </a:accent2>
        <a:accent3>
          <a:srgbClr val="FFFFFF"/>
        </a:accent3>
        <a:accent4>
          <a:srgbClr val="000000"/>
        </a:accent4>
        <a:accent5>
          <a:srgbClr val="BBB3E2"/>
        </a:accent5>
        <a:accent6>
          <a:srgbClr val="2C75AC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db2004208gl 3">
        <a:dk1>
          <a:srgbClr val="000000"/>
        </a:dk1>
        <a:lt1>
          <a:srgbClr val="FFFFFF"/>
        </a:lt1>
        <a:dk2>
          <a:srgbClr val="0F4D5B"/>
        </a:dk2>
        <a:lt2>
          <a:srgbClr val="969696"/>
        </a:lt2>
        <a:accent1>
          <a:srgbClr val="1B7D6A"/>
        </a:accent1>
        <a:accent2>
          <a:srgbClr val="C69940"/>
        </a:accent2>
        <a:accent3>
          <a:srgbClr val="FFFFFF"/>
        </a:accent3>
        <a:accent4>
          <a:srgbClr val="000000"/>
        </a:accent4>
        <a:accent5>
          <a:srgbClr val="ABBFB9"/>
        </a:accent5>
        <a:accent6>
          <a:srgbClr val="B38A39"/>
        </a:accent6>
        <a:hlink>
          <a:srgbClr val="3790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iajes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29331</TotalTime>
  <Words>361</Words>
  <Application>Microsoft Office PowerPoint</Application>
  <PresentationFormat>Presentación en pantalla (4:3)</PresentationFormat>
  <Paragraphs>27</Paragraphs>
  <Slides>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6_cdb2004208gl</vt:lpstr>
      <vt:lpstr>5_Viajes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Pm pc36</dc:creator>
  <cp:lastModifiedBy>Martha</cp:lastModifiedBy>
  <cp:revision>6751</cp:revision>
  <cp:lastPrinted>2023-01-19T23:10:50Z</cp:lastPrinted>
  <dcterms:modified xsi:type="dcterms:W3CDTF">2023-07-14T17:38:24Z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